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3" r:id="rId2"/>
    <p:sldId id="306" r:id="rId3"/>
    <p:sldId id="304" r:id="rId4"/>
    <p:sldId id="305" r:id="rId5"/>
    <p:sldId id="275" r:id="rId6"/>
    <p:sldId id="276" r:id="rId7"/>
    <p:sldId id="277" r:id="rId8"/>
    <p:sldId id="279" r:id="rId9"/>
    <p:sldId id="280" r:id="rId10"/>
    <p:sldId id="281" r:id="rId11"/>
    <p:sldId id="282" r:id="rId12"/>
    <p:sldId id="278"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2" r:id="rId31"/>
    <p:sldId id="257" r:id="rId32"/>
    <p:sldId id="263" r:id="rId33"/>
    <p:sldId id="259" r:id="rId34"/>
    <p:sldId id="260" r:id="rId35"/>
    <p:sldId id="261" r:id="rId36"/>
    <p:sldId id="264" r:id="rId37"/>
    <p:sldId id="265" r:id="rId38"/>
    <p:sldId id="266" r:id="rId39"/>
    <p:sldId id="267" r:id="rId40"/>
    <p:sldId id="268" r:id="rId41"/>
    <p:sldId id="269" r:id="rId42"/>
    <p:sldId id="262" r:id="rId43"/>
    <p:sldId id="270" r:id="rId44"/>
    <p:sldId id="271" r:id="rId45"/>
    <p:sldId id="301"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5" d="100"/>
          <a:sy n="75" d="100"/>
        </p:scale>
        <p:origin x="-45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B067CDB-A7F6-4DB9-B048-D14BA4A61CC4}" type="datetimeFigureOut">
              <a:rPr lang="id-ID" smtClean="0"/>
              <a:pPr/>
              <a:t>03/10/2026</a:t>
            </a:fld>
            <a:endParaRPr lang="id-ID"/>
          </a:p>
        </p:txBody>
      </p:sp>
      <p:sp>
        <p:nvSpPr>
          <p:cNvPr id="5" name="Footer Placeholder 4"/>
          <p:cNvSpPr>
            <a:spLocks noGrp="1"/>
          </p:cNvSpPr>
          <p:nvPr>
            <p:ph type="ftr" sz="quarter" idx="11"/>
          </p:nvPr>
        </p:nvSpPr>
        <p:spPr>
          <a:xfrm>
            <a:off x="1876424" y="5410201"/>
            <a:ext cx="5124886" cy="365125"/>
          </a:xfrm>
        </p:spPr>
        <p:txBody>
          <a:bodyPr/>
          <a:lstStyle/>
          <a:p>
            <a:endParaRPr lang="id-ID"/>
          </a:p>
        </p:txBody>
      </p:sp>
      <p:sp>
        <p:nvSpPr>
          <p:cNvPr id="6" name="Slide Number Placeholder 5"/>
          <p:cNvSpPr>
            <a:spLocks noGrp="1"/>
          </p:cNvSpPr>
          <p:nvPr>
            <p:ph type="sldNum" sz="quarter" idx="12"/>
          </p:nvPr>
        </p:nvSpPr>
        <p:spPr>
          <a:xfrm>
            <a:off x="9896911" y="5410199"/>
            <a:ext cx="771089" cy="365125"/>
          </a:xfrm>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367464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249763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3904372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324427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348581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2388111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342107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3451455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276081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82488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1641055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F6B38B6-7B84-4834-A1E3-3DC7092E66AF}" type="slidenum">
              <a:rPr lang="id-ID" smtClean="0"/>
              <a:pPr/>
              <a:t>‹#›</a:t>
            </a:fld>
            <a:endParaRPr lang="id-ID"/>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41471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116101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3415230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2927455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2459381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067CDB-A7F6-4DB9-B048-D14BA4A61CC4}" type="datetimeFigureOut">
              <a:rPr lang="id-ID" smtClean="0"/>
              <a:pPr/>
              <a:t>03/10/2026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F6B38B6-7B84-4834-A1E3-3DC7092E66AF}" type="slidenum">
              <a:rPr lang="id-ID" smtClean="0"/>
              <a:pPr/>
              <a:t>‹#›</a:t>
            </a:fld>
            <a:endParaRPr lang="id-ID"/>
          </a:p>
        </p:txBody>
      </p:sp>
    </p:spTree>
    <p:extLst>
      <p:ext uri="{BB962C8B-B14F-4D97-AF65-F5344CB8AC3E}">
        <p14:creationId xmlns:p14="http://schemas.microsoft.com/office/powerpoint/2010/main" val="2363286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B067CDB-A7F6-4DB9-B048-D14BA4A61CC4}" type="datetimeFigureOut">
              <a:rPr lang="id-ID" smtClean="0"/>
              <a:pPr/>
              <a:t>03/10/2026</a:t>
            </a:fld>
            <a:endParaRPr lang="id-ID"/>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6B38B6-7B84-4834-A1E3-3DC7092E66AF}" type="slidenum">
              <a:rPr lang="id-ID" smtClean="0"/>
              <a:pPr/>
              <a:t>‹#›</a:t>
            </a:fld>
            <a:endParaRPr lang="id-ID"/>
          </a:p>
        </p:txBody>
      </p:sp>
    </p:spTree>
    <p:extLst>
      <p:ext uri="{BB962C8B-B14F-4D97-AF65-F5344CB8AC3E}">
        <p14:creationId xmlns:p14="http://schemas.microsoft.com/office/powerpoint/2010/main" val="350396239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5A22620B-DCE8-41D5-A8C6-6AABB5268C5A}"/>
              </a:ext>
            </a:extLst>
          </p:cNvPr>
          <p:cNvPicPr/>
          <p:nvPr/>
        </p:nvPicPr>
        <p:blipFill>
          <a:blip r:embed="rId2"/>
          <a:stretch>
            <a:fillRect/>
          </a:stretch>
        </p:blipFill>
        <p:spPr>
          <a:xfrm>
            <a:off x="621791" y="694944"/>
            <a:ext cx="10782161" cy="5690948"/>
          </a:xfrm>
          <a:prstGeom prst="rect">
            <a:avLst/>
          </a:prstGeom>
        </p:spPr>
      </p:pic>
      <p:sp>
        <p:nvSpPr>
          <p:cNvPr id="2" name="Rectangle 1">
            <a:extLst>
              <a:ext uri="{FF2B5EF4-FFF2-40B4-BE49-F238E27FC236}">
                <a16:creationId xmlns="" xmlns:a16="http://schemas.microsoft.com/office/drawing/2014/main" id="{3B242BF6-2300-428D-8C7F-A92558B44918}"/>
              </a:ext>
            </a:extLst>
          </p:cNvPr>
          <p:cNvSpPr/>
          <p:nvPr/>
        </p:nvSpPr>
        <p:spPr>
          <a:xfrm>
            <a:off x="3311236" y="5043054"/>
            <a:ext cx="4987637" cy="369332"/>
          </a:xfrm>
          <a:prstGeom prst="rect">
            <a:avLst/>
          </a:prstGeom>
        </p:spPr>
        <p:txBody>
          <a:bodyPr wrap="square">
            <a:spAutoFit/>
          </a:bodyPr>
          <a:lstStyle/>
          <a:p>
            <a:pPr algn="ctr"/>
            <a:r>
              <a:rPr lang="id-ID" dirty="0">
                <a:ln w="0"/>
                <a:effectLst>
                  <a:outerShdw blurRad="38100" dist="19050" dir="2700000" algn="tl" rotWithShape="0">
                    <a:schemeClr val="dk1">
                      <a:alpha val="40000"/>
                    </a:schemeClr>
                  </a:outerShdw>
                </a:effectLst>
              </a:rPr>
              <a:t>(Pondasi Dangkal)</a:t>
            </a:r>
          </a:p>
        </p:txBody>
      </p:sp>
    </p:spTree>
    <p:extLst>
      <p:ext uri="{BB962C8B-B14F-4D97-AF65-F5344CB8AC3E}">
        <p14:creationId xmlns:p14="http://schemas.microsoft.com/office/powerpoint/2010/main" val="20044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a:extLst>
              <a:ext uri="{FF2B5EF4-FFF2-40B4-BE49-F238E27FC236}">
                <a16:creationId xmlns="" xmlns:a16="http://schemas.microsoft.com/office/drawing/2014/main" id="{FC470590-C7ED-4954-A298-CE77A06751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63" t="19393" r="14977" b="18114"/>
          <a:stretch/>
        </p:blipFill>
        <p:spPr bwMode="auto">
          <a:xfrm>
            <a:off x="526093" y="325677"/>
            <a:ext cx="11185743" cy="636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2978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D9B277-AAB4-4E34-8DEA-F435C76B9E99}"/>
              </a:ext>
            </a:extLst>
          </p:cNvPr>
          <p:cNvSpPr>
            <a:spLocks noGrp="1"/>
          </p:cNvSpPr>
          <p:nvPr>
            <p:ph type="title"/>
          </p:nvPr>
        </p:nvSpPr>
        <p:spPr>
          <a:xfrm>
            <a:off x="1039091" y="290946"/>
            <a:ext cx="10612582" cy="775854"/>
          </a:xfrm>
        </p:spPr>
        <p:txBody>
          <a:bodyPr>
            <a:normAutofit/>
          </a:bodyPr>
          <a:lstStyle/>
          <a:p>
            <a:r>
              <a:rPr lang="id-ID" sz="2400" dirty="0">
                <a:solidFill>
                  <a:schemeClr val="bg1"/>
                </a:solidFill>
                <a:latin typeface="Arial Black" panose="020B0A04020102020204" pitchFamily="34" charset="0"/>
              </a:rPr>
              <a:t>Rencana dan Rangka STRUKTUR  Utama Pondasi </a:t>
            </a:r>
          </a:p>
        </p:txBody>
      </p:sp>
      <p:sp>
        <p:nvSpPr>
          <p:cNvPr id="3" name="Content Placeholder 2">
            <a:extLst>
              <a:ext uri="{FF2B5EF4-FFF2-40B4-BE49-F238E27FC236}">
                <a16:creationId xmlns="" xmlns:a16="http://schemas.microsoft.com/office/drawing/2014/main" id="{C2A2ABC8-8FF3-4373-962E-8F56E493E395}"/>
              </a:ext>
            </a:extLst>
          </p:cNvPr>
          <p:cNvSpPr>
            <a:spLocks noGrp="1"/>
          </p:cNvSpPr>
          <p:nvPr>
            <p:ph idx="1"/>
          </p:nvPr>
        </p:nvSpPr>
        <p:spPr>
          <a:xfrm>
            <a:off x="872837" y="1205346"/>
            <a:ext cx="10778836" cy="5361708"/>
          </a:xfrm>
        </p:spPr>
        <p:txBody>
          <a:bodyPr>
            <a:normAutofit fontScale="70000" lnSpcReduction="20000"/>
          </a:bodyPr>
          <a:lstStyle/>
          <a:p>
            <a:r>
              <a:rPr lang="id-ID" b="1" dirty="0">
                <a:solidFill>
                  <a:schemeClr val="bg1"/>
                </a:solidFill>
                <a:latin typeface="Arial Black" panose="020B0A04020102020204" pitchFamily="34" charset="0"/>
              </a:rPr>
              <a:t>Rencana pondasi</a:t>
            </a:r>
            <a:r>
              <a:rPr lang="id-ID" dirty="0">
                <a:solidFill>
                  <a:schemeClr val="bg1"/>
                </a:solidFill>
                <a:latin typeface="Arial Black" panose="020B0A04020102020204" pitchFamily="34" charset="0"/>
              </a:rPr>
              <a:t> adalah gambaran untuk menunjukkan bagian-bagian yang harus dikerjakan dalam pembuatan </a:t>
            </a:r>
            <a:r>
              <a:rPr lang="id-ID" b="1" dirty="0">
                <a:solidFill>
                  <a:schemeClr val="bg1"/>
                </a:solidFill>
                <a:latin typeface="Arial Black" panose="020B0A04020102020204" pitchFamily="34" charset="0"/>
              </a:rPr>
              <a:t>pondasi</a:t>
            </a:r>
            <a:r>
              <a:rPr lang="id-ID" dirty="0">
                <a:solidFill>
                  <a:schemeClr val="bg1"/>
                </a:solidFill>
                <a:latin typeface="Arial Black" panose="020B0A04020102020204" pitchFamily="34" charset="0"/>
              </a:rPr>
              <a:t>. Umumnya berisi rancangan yang menunjukkan letak dan ukuran </a:t>
            </a:r>
            <a:r>
              <a:rPr lang="id-ID" b="1" dirty="0">
                <a:solidFill>
                  <a:schemeClr val="bg1"/>
                </a:solidFill>
                <a:latin typeface="Arial Black" panose="020B0A04020102020204" pitchFamily="34" charset="0"/>
              </a:rPr>
              <a:t>pondasi</a:t>
            </a:r>
            <a:r>
              <a:rPr lang="id-ID" dirty="0">
                <a:solidFill>
                  <a:schemeClr val="bg1"/>
                </a:solidFill>
                <a:latin typeface="Arial Black" panose="020B0A04020102020204" pitchFamily="34" charset="0"/>
              </a:rPr>
              <a:t>, penempatan pilar, kolom, dinding </a:t>
            </a:r>
            <a:r>
              <a:rPr lang="id-ID" b="1" dirty="0">
                <a:solidFill>
                  <a:schemeClr val="bg1"/>
                </a:solidFill>
                <a:latin typeface="Arial Black" panose="020B0A04020102020204" pitchFamily="34" charset="0"/>
              </a:rPr>
              <a:t>pondasi</a:t>
            </a:r>
            <a:r>
              <a:rPr lang="id-ID" dirty="0">
                <a:solidFill>
                  <a:schemeClr val="bg1"/>
                </a:solidFill>
                <a:latin typeface="Arial Black" panose="020B0A04020102020204" pitchFamily="34" charset="0"/>
              </a:rPr>
              <a:t>, dan kebutuhan struktural lainnya.</a:t>
            </a:r>
          </a:p>
          <a:p>
            <a:r>
              <a:rPr lang="id-ID" dirty="0">
                <a:solidFill>
                  <a:schemeClr val="bg1"/>
                </a:solidFill>
                <a:latin typeface="Arial Black" panose="020B0A04020102020204" pitchFamily="34" charset="0"/>
              </a:rPr>
              <a:t>Rencana atau rancangan pondasi adalah </a:t>
            </a:r>
            <a:r>
              <a:rPr lang="id-ID" b="1" dirty="0">
                <a:solidFill>
                  <a:schemeClr val="bg1"/>
                </a:solidFill>
                <a:latin typeface="Arial Black" panose="020B0A04020102020204" pitchFamily="34" charset="0"/>
              </a:rPr>
              <a:t>sketsa gambar yang menunjukkan bagaimana pondasi sebuah gedung akan dibangun</a:t>
            </a:r>
            <a:r>
              <a:rPr lang="id-ID" dirty="0">
                <a:solidFill>
                  <a:schemeClr val="bg1"/>
                </a:solidFill>
                <a:latin typeface="Arial Black" panose="020B0A04020102020204" pitchFamily="34" charset="0"/>
              </a:rPr>
              <a:t>. Biasanya, dalam skema tersebut akan terlihat bentuk, jalur, dan titik pondasi dari sisi atas sesuai denah tata ruang bangunan</a:t>
            </a:r>
          </a:p>
          <a:p>
            <a:r>
              <a:rPr lang="id-ID" dirty="0">
                <a:solidFill>
                  <a:schemeClr val="bg1"/>
                </a:solidFill>
                <a:latin typeface="Arial Black" panose="020B0A04020102020204" pitchFamily="34" charset="0"/>
              </a:rPr>
              <a:t>Sistem </a:t>
            </a:r>
            <a:r>
              <a:rPr lang="id-ID" b="1" dirty="0">
                <a:solidFill>
                  <a:schemeClr val="bg1"/>
                </a:solidFill>
                <a:latin typeface="Arial Black" panose="020B0A04020102020204" pitchFamily="34" charset="0"/>
              </a:rPr>
              <a:t>pondasi</a:t>
            </a:r>
            <a:r>
              <a:rPr lang="id-ID" dirty="0">
                <a:solidFill>
                  <a:schemeClr val="bg1"/>
                </a:solidFill>
                <a:latin typeface="Arial Black" panose="020B0A04020102020204" pitchFamily="34" charset="0"/>
              </a:rPr>
              <a:t> harus aman terhadap penggulingan, rotasi, penggelinciran atau pergeseran tanah. Sistem </a:t>
            </a:r>
            <a:r>
              <a:rPr lang="id-ID" b="1" dirty="0">
                <a:solidFill>
                  <a:schemeClr val="bg1"/>
                </a:solidFill>
                <a:latin typeface="Arial Black" panose="020B0A04020102020204" pitchFamily="34" charset="0"/>
              </a:rPr>
              <a:t>pondasi</a:t>
            </a:r>
            <a:r>
              <a:rPr lang="id-ID" dirty="0">
                <a:solidFill>
                  <a:schemeClr val="bg1"/>
                </a:solidFill>
                <a:latin typeface="Arial Black" panose="020B0A04020102020204" pitchFamily="34" charset="0"/>
              </a:rPr>
              <a:t> harus aman terhadap korosi atau kerusakan yang disebabkan oleh bahan berbahaya yang terdapat di dalam tanah</a:t>
            </a:r>
          </a:p>
          <a:p>
            <a:r>
              <a:rPr lang="id-ID" dirty="0">
                <a:solidFill>
                  <a:schemeClr val="bg1"/>
                </a:solidFill>
                <a:latin typeface="Arial Black" panose="020B0A04020102020204" pitchFamily="34" charset="0"/>
              </a:rPr>
              <a:t>Rangka struktur utama merupakan bagian dari struktur bangunan gedung yang berfungsi untuk menahan dan meneruskan beban bangunan ke dalam pondasi secara merata.Dalam hal ini rangka struktur utama mempunyai syarat harus mendapatkan beban secara merata agar tidak terjadi pembebanan pondasi yang tidak sama pada suatu bangunan gedung yang mengakibatkan penurunan pondasi bangunan secara tidak merata.</a:t>
            </a:r>
          </a:p>
          <a:p>
            <a:endParaRPr lang="id-ID" dirty="0"/>
          </a:p>
        </p:txBody>
      </p:sp>
    </p:spTree>
    <p:extLst>
      <p:ext uri="{BB962C8B-B14F-4D97-AF65-F5344CB8AC3E}">
        <p14:creationId xmlns:p14="http://schemas.microsoft.com/office/powerpoint/2010/main" val="1965779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2A4706-1D69-4C26-8F8A-C2DBF5DFE389}"/>
              </a:ext>
            </a:extLst>
          </p:cNvPr>
          <p:cNvSpPr>
            <a:spLocks noGrp="1"/>
          </p:cNvSpPr>
          <p:nvPr>
            <p:ph type="title"/>
          </p:nvPr>
        </p:nvSpPr>
        <p:spPr/>
        <p:txBody>
          <a:bodyPr>
            <a:normAutofit/>
          </a:bodyPr>
          <a:lstStyle/>
          <a:p>
            <a:r>
              <a:rPr lang="id-ID" sz="2700" b="1" dirty="0">
                <a:solidFill>
                  <a:schemeClr val="bg1"/>
                </a:solidFill>
                <a:latin typeface="Arial Black" panose="020B0A04020102020204" pitchFamily="34" charset="0"/>
              </a:rPr>
              <a:t>Langkah membuat pondasi rumah yang kuat dan berkualitas</a:t>
            </a:r>
            <a:r>
              <a:rPr lang="id-ID" dirty="0"/>
              <a:t/>
            </a:r>
            <a:br>
              <a:rPr lang="id-ID" dirty="0"/>
            </a:br>
            <a:endParaRPr lang="id-ID" dirty="0"/>
          </a:p>
        </p:txBody>
      </p:sp>
      <p:sp>
        <p:nvSpPr>
          <p:cNvPr id="3" name="Content Placeholder 2">
            <a:extLst>
              <a:ext uri="{FF2B5EF4-FFF2-40B4-BE49-F238E27FC236}">
                <a16:creationId xmlns="" xmlns:a16="http://schemas.microsoft.com/office/drawing/2014/main" id="{03C448CC-8ED6-4202-802D-53956C4D2893}"/>
              </a:ext>
            </a:extLst>
          </p:cNvPr>
          <p:cNvSpPr>
            <a:spLocks noGrp="1"/>
          </p:cNvSpPr>
          <p:nvPr>
            <p:ph idx="1"/>
          </p:nvPr>
        </p:nvSpPr>
        <p:spPr>
          <a:xfrm>
            <a:off x="1141412" y="1717964"/>
            <a:ext cx="9905999" cy="4073237"/>
          </a:xfrm>
        </p:spPr>
        <p:txBody>
          <a:bodyPr>
            <a:normAutofit/>
          </a:bodyPr>
          <a:lstStyle/>
          <a:p>
            <a:pPr marL="0" lvl="0" indent="0">
              <a:lnSpc>
                <a:spcPct val="90000"/>
              </a:lnSpc>
              <a:buSzTx/>
              <a:buNone/>
            </a:pPr>
            <a:r>
              <a:rPr lang="id-ID" sz="3200" dirty="0">
                <a:solidFill>
                  <a:prstClr val="black"/>
                </a:solidFill>
                <a:latin typeface="Arial Black" panose="020B0A04020102020204" pitchFamily="34" charset="0"/>
              </a:rPr>
              <a:t>1. Atasi dulu masalah kondisi Tanah. ...</a:t>
            </a:r>
          </a:p>
          <a:p>
            <a:pPr marL="0" lvl="0" indent="0">
              <a:lnSpc>
                <a:spcPct val="90000"/>
              </a:lnSpc>
              <a:buSzTx/>
              <a:buNone/>
            </a:pPr>
            <a:r>
              <a:rPr lang="id-ID" sz="3200" dirty="0">
                <a:solidFill>
                  <a:prstClr val="black"/>
                </a:solidFill>
                <a:latin typeface="Arial Black" panose="020B0A04020102020204" pitchFamily="34" charset="0"/>
              </a:rPr>
              <a:t>2. Jika lahan miring, lakukan hal ini. ...</a:t>
            </a:r>
          </a:p>
          <a:p>
            <a:pPr marL="0" lvl="0" indent="0">
              <a:lnSpc>
                <a:spcPct val="90000"/>
              </a:lnSpc>
              <a:buSzTx/>
              <a:buNone/>
            </a:pPr>
            <a:r>
              <a:rPr lang="id-ID" sz="3200" dirty="0">
                <a:solidFill>
                  <a:prstClr val="black"/>
                </a:solidFill>
                <a:latin typeface="Arial Black" panose="020B0A04020102020204" pitchFamily="34" charset="0"/>
              </a:rPr>
              <a:t>3. Gambar rancangan </a:t>
            </a:r>
            <a:r>
              <a:rPr lang="id-ID" sz="3200" b="1" dirty="0">
                <a:solidFill>
                  <a:prstClr val="black"/>
                </a:solidFill>
                <a:latin typeface="Arial Black" panose="020B0A04020102020204" pitchFamily="34" charset="0"/>
              </a:rPr>
              <a:t>Pondasi</a:t>
            </a:r>
            <a:r>
              <a:rPr lang="id-ID" sz="3200" dirty="0">
                <a:solidFill>
                  <a:prstClr val="black"/>
                </a:solidFill>
                <a:latin typeface="Arial Black" panose="020B0A04020102020204" pitchFamily="34" charset="0"/>
              </a:rPr>
              <a:t>. ...</a:t>
            </a:r>
          </a:p>
          <a:p>
            <a:pPr marL="0" lvl="0" indent="0">
              <a:lnSpc>
                <a:spcPct val="90000"/>
              </a:lnSpc>
              <a:buSzTx/>
              <a:buNone/>
            </a:pPr>
            <a:r>
              <a:rPr lang="id-ID" sz="3200" dirty="0">
                <a:solidFill>
                  <a:prstClr val="black"/>
                </a:solidFill>
                <a:latin typeface="Arial Black" panose="020B0A04020102020204" pitchFamily="34" charset="0"/>
              </a:rPr>
              <a:t>4. Lakukan Penggalian. ...</a:t>
            </a:r>
          </a:p>
          <a:p>
            <a:pPr marL="0" lvl="0" indent="0">
              <a:lnSpc>
                <a:spcPct val="90000"/>
              </a:lnSpc>
              <a:buSzTx/>
              <a:buNone/>
            </a:pPr>
            <a:r>
              <a:rPr lang="id-ID" sz="3200" dirty="0">
                <a:solidFill>
                  <a:prstClr val="black"/>
                </a:solidFill>
                <a:latin typeface="Arial Black" panose="020B0A04020102020204" pitchFamily="34" charset="0"/>
              </a:rPr>
              <a:t>5. Memasang batu dan bata. ...</a:t>
            </a:r>
          </a:p>
          <a:p>
            <a:pPr marL="0" lvl="0" indent="0">
              <a:lnSpc>
                <a:spcPct val="90000"/>
              </a:lnSpc>
              <a:buSzTx/>
              <a:buNone/>
            </a:pPr>
            <a:r>
              <a:rPr lang="id-ID" sz="3200" dirty="0">
                <a:solidFill>
                  <a:prstClr val="black"/>
                </a:solidFill>
                <a:latin typeface="Arial Black" panose="020B0A04020102020204" pitchFamily="34" charset="0"/>
              </a:rPr>
              <a:t>6. Memasang Besi tiang. ...</a:t>
            </a:r>
          </a:p>
          <a:p>
            <a:pPr marL="0" lvl="0" indent="0">
              <a:lnSpc>
                <a:spcPct val="90000"/>
              </a:lnSpc>
              <a:buSzTx/>
              <a:buNone/>
            </a:pPr>
            <a:r>
              <a:rPr lang="id-ID" sz="3200" dirty="0">
                <a:solidFill>
                  <a:prstClr val="black"/>
                </a:solidFill>
                <a:latin typeface="Arial Black" panose="020B0A04020102020204" pitchFamily="34" charset="0"/>
              </a:rPr>
              <a:t>7. Memasang bekisting.</a:t>
            </a:r>
          </a:p>
          <a:p>
            <a:endParaRPr lang="id-ID" dirty="0"/>
          </a:p>
        </p:txBody>
      </p:sp>
    </p:spTree>
    <p:extLst>
      <p:ext uri="{BB962C8B-B14F-4D97-AF65-F5344CB8AC3E}">
        <p14:creationId xmlns:p14="http://schemas.microsoft.com/office/powerpoint/2010/main" val="3837950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a:extLst>
              <a:ext uri="{FF2B5EF4-FFF2-40B4-BE49-F238E27FC236}">
                <a16:creationId xmlns="" xmlns:a16="http://schemas.microsoft.com/office/drawing/2014/main" id="{A00BF251-20D3-475A-981F-085EF5A929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17" t="6086" r="13889" b="8712"/>
          <a:stretch/>
        </p:blipFill>
        <p:spPr bwMode="auto">
          <a:xfrm>
            <a:off x="401782" y="443344"/>
            <a:ext cx="10557163" cy="6206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276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a:extLst>
              <a:ext uri="{FF2B5EF4-FFF2-40B4-BE49-F238E27FC236}">
                <a16:creationId xmlns="" xmlns:a16="http://schemas.microsoft.com/office/drawing/2014/main" id="{29B9CB64-DFBF-40E1-9427-0F42806841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7" t="26835" r="917" b="25774"/>
          <a:stretch/>
        </p:blipFill>
        <p:spPr bwMode="auto">
          <a:xfrm>
            <a:off x="346364" y="443344"/>
            <a:ext cx="11596254" cy="6123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666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 xmlns:a16="http://schemas.microsoft.com/office/drawing/2014/main" id="{E2F8B9F9-F527-4BA7-8580-68C72EB158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90" t="8944" r="8708" b="18501"/>
          <a:stretch/>
        </p:blipFill>
        <p:spPr bwMode="auto">
          <a:xfrm>
            <a:off x="387927" y="124690"/>
            <a:ext cx="11333018" cy="6276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609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extLst>
              <a:ext uri="{FF2B5EF4-FFF2-40B4-BE49-F238E27FC236}">
                <a16:creationId xmlns="" xmlns:a16="http://schemas.microsoft.com/office/drawing/2014/main" id="{62D79CAA-9148-41E3-996A-6F0F23C3B4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21" t="6029" r="13995" b="14496"/>
          <a:stretch/>
        </p:blipFill>
        <p:spPr bwMode="auto">
          <a:xfrm>
            <a:off x="595744" y="415636"/>
            <a:ext cx="11111347" cy="6026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049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a:extLst>
              <a:ext uri="{FF2B5EF4-FFF2-40B4-BE49-F238E27FC236}">
                <a16:creationId xmlns="" xmlns:a16="http://schemas.microsoft.com/office/drawing/2014/main" id="{B30ACB78-C0D7-4734-90FF-0817B77742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03" t="6276" r="11614" b="30808"/>
          <a:stretch/>
        </p:blipFill>
        <p:spPr bwMode="auto">
          <a:xfrm>
            <a:off x="498764" y="540328"/>
            <a:ext cx="11277600" cy="6012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0023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 xmlns:a16="http://schemas.microsoft.com/office/drawing/2014/main" id="{8B68F95A-FEF7-476E-9570-46AD6EEB4B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891" y="152400"/>
            <a:ext cx="11346874" cy="6373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573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 xmlns:a16="http://schemas.microsoft.com/office/drawing/2014/main" id="{2B0613B4-EC6E-4CF6-BF79-874AE89FDD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50" t="1818" r="10455" b="2424"/>
          <a:stretch/>
        </p:blipFill>
        <p:spPr bwMode="auto">
          <a:xfrm>
            <a:off x="512618" y="290946"/>
            <a:ext cx="11166763" cy="6386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1541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 xmlns:a16="http://schemas.microsoft.com/office/drawing/2014/main" id="{A3E2B3DA-A155-4DC5-A6A6-D9CA38BBBD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27" r="7955"/>
          <a:stretch/>
        </p:blipFill>
        <p:spPr bwMode="auto">
          <a:xfrm>
            <a:off x="0" y="96982"/>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412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 xmlns:a16="http://schemas.microsoft.com/office/drawing/2014/main" id="{F184BBB7-0B7A-4FCE-A82A-061B43EB49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278" b="11409"/>
          <a:stretch/>
        </p:blipFill>
        <p:spPr bwMode="auto">
          <a:xfrm>
            <a:off x="568037" y="-138545"/>
            <a:ext cx="11374582" cy="649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505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 xmlns:a16="http://schemas.microsoft.com/office/drawing/2014/main" id="{C5DC866C-458D-47D8-8FD1-5AF7709767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06" t="5134" r="9830" b="20581"/>
          <a:stretch/>
        </p:blipFill>
        <p:spPr bwMode="auto">
          <a:xfrm>
            <a:off x="374073" y="415636"/>
            <a:ext cx="11568545" cy="6012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981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 xmlns:a16="http://schemas.microsoft.com/office/drawing/2014/main" id="{03219894-B4D4-4142-AC29-92BFC0933F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025" b="16459"/>
          <a:stretch/>
        </p:blipFill>
        <p:spPr bwMode="auto">
          <a:xfrm>
            <a:off x="415636" y="235526"/>
            <a:ext cx="11513128" cy="6386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002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a:extLst>
              <a:ext uri="{FF2B5EF4-FFF2-40B4-BE49-F238E27FC236}">
                <a16:creationId xmlns="" xmlns:a16="http://schemas.microsoft.com/office/drawing/2014/main" id="{11916C07-431A-4042-82E6-60482DBB8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272" y="519545"/>
            <a:ext cx="11291455" cy="581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14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 xmlns:a16="http://schemas.microsoft.com/office/drawing/2014/main" id="{4F8CF562-474D-4627-93BE-51E97531F5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96" t="11339" r="7843" b="16308"/>
          <a:stretch/>
        </p:blipFill>
        <p:spPr bwMode="auto">
          <a:xfrm>
            <a:off x="484908" y="540327"/>
            <a:ext cx="11277601" cy="5985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48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a:extLst>
              <a:ext uri="{FF2B5EF4-FFF2-40B4-BE49-F238E27FC236}">
                <a16:creationId xmlns="" xmlns:a16="http://schemas.microsoft.com/office/drawing/2014/main" id="{BD8CF78E-D5F3-44F9-8C17-7EA7AF3567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384" b="18788"/>
          <a:stretch/>
        </p:blipFill>
        <p:spPr bwMode="auto">
          <a:xfrm>
            <a:off x="401782" y="249382"/>
            <a:ext cx="11388437" cy="6331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424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 xmlns:a16="http://schemas.microsoft.com/office/drawing/2014/main" id="{53D8FD43-32EA-47BF-8378-7B8172BF91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92" t="7581" r="5398" b="15889"/>
          <a:stretch/>
        </p:blipFill>
        <p:spPr bwMode="auto">
          <a:xfrm>
            <a:off x="256309" y="304800"/>
            <a:ext cx="11679382" cy="6289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858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 xmlns:a16="http://schemas.microsoft.com/office/drawing/2014/main" id="{475EE86B-DBA1-4849-9CE1-86BE14C411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866" y="0"/>
            <a:ext cx="1190413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6923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a:extLst>
              <a:ext uri="{FF2B5EF4-FFF2-40B4-BE49-F238E27FC236}">
                <a16:creationId xmlns="" xmlns:a16="http://schemas.microsoft.com/office/drawing/2014/main" id="{365C3733-0442-48A4-9CBC-CA204F1ECF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18" t="4444" r="13355" b="23550"/>
          <a:stretch/>
        </p:blipFill>
        <p:spPr bwMode="auto">
          <a:xfrm>
            <a:off x="457199" y="457199"/>
            <a:ext cx="11402292" cy="612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7156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extLst>
              <a:ext uri="{FF2B5EF4-FFF2-40B4-BE49-F238E27FC236}">
                <a16:creationId xmlns="" xmlns:a16="http://schemas.microsoft.com/office/drawing/2014/main" id="{B5713A23-F226-47AB-802B-89289BD2CE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34" b="3636"/>
          <a:stretch/>
        </p:blipFill>
        <p:spPr bwMode="auto">
          <a:xfrm>
            <a:off x="304800" y="242454"/>
            <a:ext cx="11582400" cy="637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920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extLst>
              <a:ext uri="{FF2B5EF4-FFF2-40B4-BE49-F238E27FC236}">
                <a16:creationId xmlns="" xmlns:a16="http://schemas.microsoft.com/office/drawing/2014/main" id="{C467D78B-0915-4FC0-8936-72A50EB62C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849" t="3435" r="11172" b="6666"/>
          <a:stretch/>
        </p:blipFill>
        <p:spPr bwMode="auto">
          <a:xfrm>
            <a:off x="554182" y="346363"/>
            <a:ext cx="11236035" cy="6165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835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 xmlns:a16="http://schemas.microsoft.com/office/drawing/2014/main" id="{79EB3BB8-E854-4B2D-BB1A-04DB39B469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01" t="10101" r="4204" b="11111"/>
          <a:stretch/>
        </p:blipFill>
        <p:spPr bwMode="auto">
          <a:xfrm>
            <a:off x="346362" y="304799"/>
            <a:ext cx="11540837" cy="6234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2865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a:extLst>
              <a:ext uri="{FF2B5EF4-FFF2-40B4-BE49-F238E27FC236}">
                <a16:creationId xmlns="" xmlns:a16="http://schemas.microsoft.com/office/drawing/2014/main" id="{E0ACA66E-7388-44C1-8ED1-1B23509461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57" t="6465" r="9432" b="16970"/>
          <a:stretch/>
        </p:blipFill>
        <p:spPr bwMode="auto">
          <a:xfrm>
            <a:off x="734292" y="803563"/>
            <a:ext cx="10640290" cy="5375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247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a:extLst>
              <a:ext uri="{FF2B5EF4-FFF2-40B4-BE49-F238E27FC236}">
                <a16:creationId xmlns="" xmlns:a16="http://schemas.microsoft.com/office/drawing/2014/main" id="{384BC4EB-710D-406F-949D-B174B8A350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59" t="-6263" r="12727" b="12324"/>
          <a:stretch/>
        </p:blipFill>
        <p:spPr bwMode="auto">
          <a:xfrm>
            <a:off x="415636" y="-27709"/>
            <a:ext cx="11042073" cy="6442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379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a:extLst>
              <a:ext uri="{FF2B5EF4-FFF2-40B4-BE49-F238E27FC236}">
                <a16:creationId xmlns="" xmlns:a16="http://schemas.microsoft.com/office/drawing/2014/main" id="{EA69584A-E7D4-4B0E-88E7-C4D058F07C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32" t="7070" r="10341" b="13514"/>
          <a:stretch/>
        </p:blipFill>
        <p:spPr bwMode="auto">
          <a:xfrm>
            <a:off x="457198" y="443345"/>
            <a:ext cx="11263747" cy="6054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792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a:extLst>
              <a:ext uri="{FF2B5EF4-FFF2-40B4-BE49-F238E27FC236}">
                <a16:creationId xmlns="" xmlns:a16="http://schemas.microsoft.com/office/drawing/2014/main" id="{A5B6DA90-5734-4000-A15E-9ED11481BB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34" t="11632" r="8380" b="23740"/>
          <a:stretch/>
        </p:blipFill>
        <p:spPr bwMode="auto">
          <a:xfrm>
            <a:off x="374073" y="249382"/>
            <a:ext cx="11333018" cy="6359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8552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a:extLst>
              <a:ext uri="{FF2B5EF4-FFF2-40B4-BE49-F238E27FC236}">
                <a16:creationId xmlns="" xmlns:a16="http://schemas.microsoft.com/office/drawing/2014/main" id="{BE2D2DE0-FFF0-4D36-915A-1D972B71F2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518" t="16881" r="7358" b="25953"/>
          <a:stretch/>
        </p:blipFill>
        <p:spPr bwMode="auto">
          <a:xfrm>
            <a:off x="540326" y="374073"/>
            <a:ext cx="11055929" cy="6026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854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D2EAF0F6-89B9-4F07-9A37-F434F4DF42E9}"/>
              </a:ext>
            </a:extLst>
          </p:cNvPr>
          <p:cNvPicPr/>
          <p:nvPr/>
        </p:nvPicPr>
        <p:blipFill>
          <a:blip r:embed="rId2"/>
          <a:stretch>
            <a:fillRect/>
          </a:stretch>
        </p:blipFill>
        <p:spPr>
          <a:xfrm>
            <a:off x="320790" y="298926"/>
            <a:ext cx="11550419" cy="6260148"/>
          </a:xfrm>
          <a:prstGeom prst="rect">
            <a:avLst/>
          </a:prstGeom>
        </p:spPr>
      </p:pic>
    </p:spTree>
    <p:extLst>
      <p:ext uri="{BB962C8B-B14F-4D97-AF65-F5344CB8AC3E}">
        <p14:creationId xmlns:p14="http://schemas.microsoft.com/office/powerpoint/2010/main" val="37572822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 xmlns:a16="http://schemas.microsoft.com/office/drawing/2014/main" id="{BC684B42-25BA-44A0-B0D3-500A350007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23" t="6133" r="12272" b="22114"/>
          <a:stretch/>
        </p:blipFill>
        <p:spPr bwMode="auto">
          <a:xfrm>
            <a:off x="477981" y="484908"/>
            <a:ext cx="11312237" cy="6040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2957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 xmlns:a16="http://schemas.microsoft.com/office/drawing/2014/main" id="{3DEB6B9C-1557-409B-8051-DE0F8ECF1F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94" t="6814" r="7864" b="7770"/>
          <a:stretch/>
        </p:blipFill>
        <p:spPr bwMode="auto">
          <a:xfrm>
            <a:off x="665019" y="259772"/>
            <a:ext cx="11139054" cy="6338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374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 xmlns:a16="http://schemas.microsoft.com/office/drawing/2014/main" id="{DC1AA449-98F7-407C-BF7A-02AC2EA942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92" t="7629" r="10771" b="14455"/>
          <a:stretch/>
        </p:blipFill>
        <p:spPr bwMode="auto">
          <a:xfrm>
            <a:off x="533400" y="332509"/>
            <a:ext cx="11125200" cy="6192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1031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 xmlns:a16="http://schemas.microsoft.com/office/drawing/2014/main" id="{5441076E-0CD9-463A-A6F9-AA32D7C9C6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90" t="10996" r="7565" b="25163"/>
          <a:stretch/>
        </p:blipFill>
        <p:spPr bwMode="auto">
          <a:xfrm>
            <a:off x="602672" y="284018"/>
            <a:ext cx="10986656" cy="6289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962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 xmlns:a16="http://schemas.microsoft.com/office/drawing/2014/main" id="{697D3701-84D1-4238-B370-0948305297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59" t="6272" r="10407" b="17560"/>
          <a:stretch/>
        </p:blipFill>
        <p:spPr bwMode="auto">
          <a:xfrm>
            <a:off x="775856" y="484909"/>
            <a:ext cx="10889672" cy="588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1265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 xmlns:a16="http://schemas.microsoft.com/office/drawing/2014/main" id="{7D39234D-876D-4ABA-93EA-2682C4EE14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13" t="-10109" r="8516" b="9604"/>
          <a:stretch/>
        </p:blipFill>
        <p:spPr bwMode="auto">
          <a:xfrm>
            <a:off x="581890" y="-457201"/>
            <a:ext cx="11152909" cy="7162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6941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 xmlns:a16="http://schemas.microsoft.com/office/drawing/2014/main" id="{8CEB617F-D1E9-478C-9223-3110AC4C81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145" y="325582"/>
            <a:ext cx="10695709" cy="620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537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 xmlns:a16="http://schemas.microsoft.com/office/drawing/2014/main" id="{0C411BD8-9D20-4B6E-B171-3240245F0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982" y="443344"/>
            <a:ext cx="10986654" cy="609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5529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a:extLst>
              <a:ext uri="{FF2B5EF4-FFF2-40B4-BE49-F238E27FC236}">
                <a16:creationId xmlns="" xmlns:a16="http://schemas.microsoft.com/office/drawing/2014/main" id="{FFF983EF-8A1D-4123-85B7-7FF74A48E1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69" t="8448" r="11080" b="14233"/>
          <a:stretch/>
        </p:blipFill>
        <p:spPr bwMode="auto">
          <a:xfrm>
            <a:off x="346363" y="457200"/>
            <a:ext cx="11374582" cy="6151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330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 xmlns:a16="http://schemas.microsoft.com/office/drawing/2014/main" id="{357A3E69-883E-4C8D-A5F8-7991276A26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49" t="10584" r="9073" b="18480"/>
          <a:stretch/>
        </p:blipFill>
        <p:spPr bwMode="auto">
          <a:xfrm>
            <a:off x="374073" y="304798"/>
            <a:ext cx="11333018" cy="6192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151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 xmlns:a16="http://schemas.microsoft.com/office/drawing/2014/main" id="{B4069123-3790-4D56-AB4C-5A26CDB32C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53" t="3552" r="8483" b="10092"/>
          <a:stretch/>
        </p:blipFill>
        <p:spPr bwMode="auto">
          <a:xfrm>
            <a:off x="519545" y="228600"/>
            <a:ext cx="11152909"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4014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 xmlns:a16="http://schemas.microsoft.com/office/drawing/2014/main" id="{D25F325B-15BA-4185-8F8D-B7BCE1B7CD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41" r="6932" b="8283"/>
          <a:stretch/>
        </p:blipFill>
        <p:spPr bwMode="auto">
          <a:xfrm>
            <a:off x="748146" y="540327"/>
            <a:ext cx="10695708" cy="5777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064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 xmlns:a16="http://schemas.microsoft.com/office/drawing/2014/main" id="{FD11A321-DF95-4C6E-9407-EF88E2143E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26" y="152400"/>
            <a:ext cx="1185949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0028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 xmlns:a16="http://schemas.microsoft.com/office/drawing/2014/main" id="{AC1FF443-45A3-487D-B48B-837495F1F0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876" t="11412" r="7773" b="24350"/>
          <a:stretch/>
        </p:blipFill>
        <p:spPr bwMode="auto">
          <a:xfrm>
            <a:off x="581889" y="457200"/>
            <a:ext cx="11111347" cy="5985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6909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3419034A-6B38-419E-A5E2-5D51CC072B7C}"/>
              </a:ext>
            </a:extLst>
          </p:cNvPr>
          <p:cNvSpPr/>
          <p:nvPr/>
        </p:nvSpPr>
        <p:spPr>
          <a:xfrm>
            <a:off x="0" y="-110836"/>
            <a:ext cx="12192001" cy="7048083"/>
          </a:xfrm>
          <a:prstGeom prst="rect">
            <a:avLst/>
          </a:prstGeom>
          <a:noFill/>
        </p:spPr>
        <p:txBody>
          <a:bodyPr wrap="square" lIns="91440" tIns="45720" rIns="91440" bIns="45720">
            <a:spAutoFit/>
            <a:scene3d>
              <a:camera prst="isometricOffAxis1Left"/>
              <a:lightRig rig="soft" dir="t">
                <a:rot lat="0" lon="0" rev="15600000"/>
              </a:lightRig>
            </a:scene3d>
            <a:sp3d extrusionH="57150" prstMaterial="softEdge">
              <a:bevelT w="25400" h="38100"/>
            </a:sp3d>
          </a:bodyPr>
          <a:lstStyle/>
          <a:p>
            <a:pPr algn="ctr"/>
            <a:endParaRPr lang="id-ID" sz="8000" b="1" cap="none" spc="0" dirty="0">
              <a:ln>
                <a:solidFill>
                  <a:srgbClr val="FFC000"/>
                </a:solidFill>
              </a:ln>
              <a:solidFill>
                <a:schemeClr val="accent4"/>
              </a:solidFill>
              <a:effectLst/>
            </a:endParaRPr>
          </a:p>
          <a:p>
            <a:pPr algn="ctr"/>
            <a:endParaRPr lang="id-ID" sz="8000" b="1" dirty="0">
              <a:ln>
                <a:solidFill>
                  <a:srgbClr val="FFC000"/>
                </a:solidFill>
              </a:ln>
              <a:solidFill>
                <a:schemeClr val="accent4"/>
              </a:solidFill>
            </a:endParaRPr>
          </a:p>
          <a:p>
            <a:pPr algn="ctr"/>
            <a:r>
              <a:rPr lang="id-ID" sz="9600" b="1" cap="none" spc="0" dirty="0">
                <a:ln>
                  <a:solidFill>
                    <a:srgbClr val="FFC000"/>
                  </a:solidFill>
                </a:ln>
                <a:solidFill>
                  <a:schemeClr val="accent4"/>
                </a:solidFill>
                <a:effectLst/>
              </a:rPr>
              <a:t>S E L E S A I</a:t>
            </a:r>
          </a:p>
          <a:p>
            <a:pPr algn="ctr"/>
            <a:r>
              <a:rPr lang="id-ID" sz="3600" b="1" dirty="0">
                <a:ln>
                  <a:solidFill>
                    <a:srgbClr val="FFC000"/>
                  </a:solidFill>
                </a:ln>
                <a:solidFill>
                  <a:schemeClr val="accent4"/>
                </a:solidFill>
              </a:rPr>
              <a:t>15 – 12 - 2022</a:t>
            </a:r>
            <a:endParaRPr lang="id-ID" sz="3600" b="1" cap="none" spc="0" dirty="0">
              <a:ln>
                <a:solidFill>
                  <a:srgbClr val="FFC000"/>
                </a:solidFill>
              </a:ln>
              <a:solidFill>
                <a:schemeClr val="accent4"/>
              </a:solidFill>
              <a:effectLst/>
            </a:endParaRPr>
          </a:p>
          <a:p>
            <a:pPr algn="ctr"/>
            <a:endParaRPr lang="id-ID" sz="8000" b="1" cap="none" spc="0" dirty="0">
              <a:ln>
                <a:solidFill>
                  <a:srgbClr val="FFC000"/>
                </a:solidFill>
              </a:ln>
              <a:solidFill>
                <a:schemeClr val="accent4"/>
              </a:solidFill>
              <a:effectLst/>
            </a:endParaRPr>
          </a:p>
          <a:p>
            <a:pPr algn="ctr"/>
            <a:endParaRPr lang="id-ID" sz="8000" b="1" cap="none" spc="0" dirty="0">
              <a:ln>
                <a:solidFill>
                  <a:srgbClr val="FFC000"/>
                </a:solidFill>
              </a:ln>
              <a:solidFill>
                <a:schemeClr val="accent4"/>
              </a:solidFill>
              <a:effectLst/>
            </a:endParaRPr>
          </a:p>
        </p:txBody>
      </p:sp>
    </p:spTree>
    <p:extLst>
      <p:ext uri="{BB962C8B-B14F-4D97-AF65-F5344CB8AC3E}">
        <p14:creationId xmlns:p14="http://schemas.microsoft.com/office/powerpoint/2010/main" val="8917534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202</TotalTime>
  <Words>51</Words>
  <Application>Microsoft Office PowerPoint</Application>
  <PresentationFormat>Custom</PresentationFormat>
  <Paragraphs>18</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Circuit</vt:lpstr>
      <vt:lpstr>PowerPoint Presentation</vt:lpstr>
      <vt:lpstr>PowerPoint Presentation</vt:lpstr>
      <vt:lpstr>Rencana dan Rangka STRUKTUR  Utama Pondasi </vt:lpstr>
      <vt:lpstr>Langkah membuat pondasi rumah yang kuat dan berkualitas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Asus</cp:lastModifiedBy>
  <cp:revision>24</cp:revision>
  <dcterms:created xsi:type="dcterms:W3CDTF">2020-09-29T13:48:52Z</dcterms:created>
  <dcterms:modified xsi:type="dcterms:W3CDTF">2026-10-02T18:26:06Z</dcterms:modified>
</cp:coreProperties>
</file>